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8"/>
  </p:notesMasterIdLst>
  <p:sldIdLst>
    <p:sldId id="257" r:id="rId2"/>
    <p:sldId id="258" r:id="rId3"/>
    <p:sldId id="272" r:id="rId4"/>
    <p:sldId id="288" r:id="rId5"/>
    <p:sldId id="289" r:id="rId6"/>
    <p:sldId id="27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80008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074" autoAdjust="0"/>
  </p:normalViewPr>
  <p:slideViewPr>
    <p:cSldViewPr snapToGrid="0">
      <p:cViewPr varScale="1">
        <p:scale>
          <a:sx n="60" d="100"/>
          <a:sy n="60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B2704-8B69-4B4C-852B-22F4B9F33D4C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5BF7C-5EC0-4952-9390-8250681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32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4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149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31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93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05BF7C-5EC0-4952-9390-825068120C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53E0-E088-4300-BF05-AF19D3426046}" type="datetime1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3479800"/>
            <a:ext cx="9144000" cy="38100"/>
          </a:xfrm>
          <a:prstGeom prst="line">
            <a:avLst/>
          </a:prstGeom>
          <a:ln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0"/>
            <a:ext cx="12192000" cy="482600"/>
          </a:xfrm>
          <a:prstGeom prst="rect">
            <a:avLst/>
          </a:prstGeom>
          <a:solidFill>
            <a:srgbClr val="800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715" y="6043763"/>
            <a:ext cx="2467197" cy="443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53"/>
          <a:stretch/>
        </p:blipFill>
        <p:spPr>
          <a:xfrm>
            <a:off x="10221912" y="5948961"/>
            <a:ext cx="1589088" cy="60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415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7A14-C815-4029-A414-BDC98B835F10}" type="datetime1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7BC9-2684-4730-8FC5-F93A8D6D10C2}" type="datetime1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09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06E8-15E8-4291-9543-B848FF8255A9}" type="datetime1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64"/>
          <a:stretch/>
        </p:blipFill>
        <p:spPr>
          <a:xfrm>
            <a:off x="10260013" y="31476"/>
            <a:ext cx="1093787" cy="489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35" y="103495"/>
            <a:ext cx="1798678" cy="323116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 flipV="1">
            <a:off x="838200" y="1308100"/>
            <a:ext cx="10515600" cy="12700"/>
          </a:xfrm>
          <a:prstGeom prst="line">
            <a:avLst/>
          </a:prstGeom>
          <a:ln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51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90995-A281-42D0-B531-512C40F5BED1}" type="datetime1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14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1683F-F1BA-453D-93AD-3BC8383CF5DE}" type="datetime1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9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4ECE7-6AB5-47E9-909E-A7144F98A906}" type="datetime1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34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3E952-15FB-4A02-8504-0007F4A33087}" type="datetime1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428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4CB6-B514-4132-A49A-B6202C34B129}" type="datetime1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664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8F0E6-9FE5-4FC4-A274-B534C37E830B}" type="datetime1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5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3CCCC-BE43-4A52-949B-9081C0811F5F}" type="datetime1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60A0-91C6-4535-9D77-5F75F71CD690}" type="datetime1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62D5C-A4B2-49FE-8CCD-E3685D8D5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71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englishpages.com/site_php_files/grammar-exercise-articles-2.ph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efap.com/writing/feature/objectiv.ht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indmapsunleashed.com/use-your-mind-map-for-writing" TargetMode="External"/><Relationship Id="rId5" Type="http://schemas.openxmlformats.org/officeDocument/2006/relationships/hyperlink" Target="http://www.monash.edu.au/lls/llonline/writing/science/1.1.xml" TargetMode="External"/><Relationship Id="rId4" Type="http://schemas.openxmlformats.org/officeDocument/2006/relationships/hyperlink" Target="http://www.uefap.com/writing/feature/featfram.ht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ademictips.org/acad/atipsforwritingresearchpaper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usingenglish.com/" TargetMode="External"/><Relationship Id="rId5" Type="http://schemas.openxmlformats.org/officeDocument/2006/relationships/hyperlink" Target="https://www.youtube.com/watch?v=Y7Qvm72Q0-0" TargetMode="External"/><Relationship Id="rId4" Type="http://schemas.openxmlformats.org/officeDocument/2006/relationships/hyperlink" Target="http://writing.wisc.edu/Handbook/PlanResearchPap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347" y="737937"/>
            <a:ext cx="11309685" cy="1828800"/>
          </a:xfrm>
        </p:spPr>
        <p:txBody>
          <a:bodyPr>
            <a:normAutofit/>
          </a:bodyPr>
          <a:lstStyle/>
          <a:p>
            <a:r>
              <a:rPr lang="en-US" sz="5400" b="1" smtClean="0">
                <a:latin typeface="Centaur" panose="02030504050205020304" pitchFamily="18" charset="0"/>
              </a:rPr>
              <a:t/>
            </a:r>
            <a:br>
              <a:rPr lang="en-US" sz="5400" b="1" smtClean="0">
                <a:latin typeface="Centaur" panose="02030504050205020304" pitchFamily="18" charset="0"/>
              </a:rPr>
            </a:br>
            <a:r>
              <a:rPr lang="en-US" sz="5400" b="1" smtClean="0">
                <a:latin typeface="Centaur" panose="02030504050205020304" pitchFamily="18" charset="0"/>
              </a:rPr>
              <a:t>ENGLISH </a:t>
            </a:r>
            <a:r>
              <a:rPr lang="en-US" sz="5400" b="1" dirty="0" smtClean="0">
                <a:latin typeface="Centaur" panose="02030504050205020304" pitchFamily="18" charset="0"/>
              </a:rPr>
              <a:t>COMMUNICATION SKILLS</a:t>
            </a:r>
            <a:endParaRPr lang="el-GR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545305"/>
            <a:ext cx="9144000" cy="1844841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dk1"/>
                </a:solidFill>
                <a:latin typeface="Centaur" panose="02030504050205020304" pitchFamily="18" charset="0"/>
              </a:rPr>
              <a:t>Tutorial  1 </a:t>
            </a:r>
          </a:p>
          <a:p>
            <a:r>
              <a:rPr lang="en-GB" sz="3200" b="1" dirty="0" smtClean="0">
                <a:solidFill>
                  <a:schemeClr val="dk1"/>
                </a:solidFill>
                <a:latin typeface="Centaur" panose="02030504050205020304" pitchFamily="18" charset="0"/>
              </a:rPr>
              <a:t>Articles</a:t>
            </a:r>
          </a:p>
          <a:p>
            <a:r>
              <a:rPr lang="en-GB" sz="3200" b="1" dirty="0" smtClean="0">
                <a:solidFill>
                  <a:schemeClr val="dk1"/>
                </a:solidFill>
                <a:latin typeface="Centaur" panose="02030504050205020304" pitchFamily="18" charset="0"/>
              </a:rPr>
              <a:t>Academic </a:t>
            </a:r>
            <a:r>
              <a:rPr lang="en-GB" sz="3200" b="1" dirty="0">
                <a:solidFill>
                  <a:schemeClr val="dk1"/>
                </a:solidFill>
                <a:latin typeface="Centaur" panose="02030504050205020304" pitchFamily="18" charset="0"/>
              </a:rPr>
              <a:t>Writing</a:t>
            </a:r>
          </a:p>
          <a:p>
            <a:endParaRPr lang="en-GB" sz="3200" b="1" dirty="0">
              <a:solidFill>
                <a:schemeClr val="dk1"/>
              </a:solidFill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4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432" y="465222"/>
            <a:ext cx="10808368" cy="850232"/>
          </a:xfrm>
        </p:spPr>
        <p:txBody>
          <a:bodyPr/>
          <a:lstStyle/>
          <a:p>
            <a:r>
              <a:rPr lang="en-US" b="1" dirty="0" smtClean="0">
                <a:latin typeface="Centaur" panose="02030504050205020304" pitchFamily="18" charset="0"/>
              </a:rPr>
              <a:t>Grammar review - Articles</a:t>
            </a:r>
            <a:endParaRPr lang="en-US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1916"/>
            <a:ext cx="10515600" cy="455595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200" b="1" dirty="0" smtClean="0">
                <a:latin typeface="Centaur" panose="02030504050205020304" pitchFamily="18" charset="0"/>
              </a:rPr>
              <a:t>Let’s do ACTIVITY ONE from the handout</a:t>
            </a:r>
          </a:p>
          <a:p>
            <a:pPr marL="0" indent="0">
              <a:buNone/>
              <a:defRPr/>
            </a:pPr>
            <a:r>
              <a:rPr lang="en-US" sz="3200" dirty="0">
                <a:latin typeface="Centaur" panose="02030504050205020304" pitchFamily="18" charset="0"/>
              </a:rPr>
              <a:t>Source: </a:t>
            </a:r>
            <a:r>
              <a:rPr lang="en-US" sz="3200" u="sng" dirty="0">
                <a:latin typeface="Centaur" panose="02030504050205020304" pitchFamily="18" charset="0"/>
                <a:hlinkClick r:id="rId3"/>
              </a:rPr>
              <a:t>https://</a:t>
            </a:r>
            <a:r>
              <a:rPr lang="en-US" sz="3200" u="sng" dirty="0" smtClean="0">
                <a:latin typeface="Centaur" panose="02030504050205020304" pitchFamily="18" charset="0"/>
                <a:hlinkClick r:id="rId3"/>
              </a:rPr>
              <a:t>www.myenglishpages.com/site_php_files/grammar-exercise-articles-2.php</a:t>
            </a:r>
            <a:endParaRPr lang="en-US" sz="3200" u="sng" dirty="0" smtClean="0">
              <a:latin typeface="Centaur" panose="02030504050205020304" pitchFamily="18" charset="0"/>
            </a:endParaRPr>
          </a:p>
          <a:p>
            <a:pPr marL="0" indent="0">
              <a:buNone/>
              <a:defRPr/>
            </a:pPr>
            <a:endParaRPr lang="en-US" sz="3200" u="sng" dirty="0">
              <a:latin typeface="Centaur" panose="02030504050205020304" pitchFamily="18" charset="0"/>
            </a:endParaRPr>
          </a:p>
          <a:p>
            <a:pPr marL="0" indent="0">
              <a:buNone/>
              <a:defRPr/>
            </a:pPr>
            <a:r>
              <a:rPr lang="en-US" sz="3200" dirty="0" smtClean="0">
                <a:latin typeface="Centaur" panose="02030504050205020304" pitchFamily="18" charset="0"/>
              </a:rPr>
              <a:t>Good. Now </a:t>
            </a:r>
            <a:r>
              <a:rPr lang="en-US" sz="3200" b="1" dirty="0" smtClean="0">
                <a:latin typeface="Centaur" panose="02030504050205020304" pitchFamily="18" charset="0"/>
              </a:rPr>
              <a:t>ACTIVITY TWO </a:t>
            </a:r>
            <a:r>
              <a:rPr lang="en-US" sz="3200" dirty="0" smtClean="0">
                <a:latin typeface="Centaur" panose="02030504050205020304" pitchFamily="18" charset="0"/>
              </a:rPr>
              <a:t>from the handout. </a:t>
            </a:r>
          </a:p>
          <a:p>
            <a:pPr marL="0" indent="0">
              <a:buNone/>
              <a:defRPr/>
            </a:pPr>
            <a:r>
              <a:rPr lang="en-US" sz="3200" dirty="0" smtClean="0">
                <a:latin typeface="Centaur" panose="02030504050205020304" pitchFamily="18" charset="0"/>
              </a:rPr>
              <a:t>ACTIVITY THREE can be done as a “challenge” – homework.</a:t>
            </a:r>
            <a:endParaRPr lang="en-US" sz="3200" dirty="0">
              <a:latin typeface="Centaur" panose="02030504050205020304" pitchFamily="18" charset="0"/>
            </a:endParaRPr>
          </a:p>
          <a:p>
            <a:pPr marL="0" indent="0">
              <a:buNone/>
              <a:defRPr/>
            </a:pPr>
            <a:endParaRPr lang="en-US" sz="3200" b="1" dirty="0" smtClean="0">
              <a:latin typeface="Centaur" panose="02030504050205020304" pitchFamily="18" charset="0"/>
            </a:endParaRPr>
          </a:p>
          <a:p>
            <a:pPr marL="0" indent="0">
              <a:buNone/>
              <a:defRPr/>
            </a:pPr>
            <a:endParaRPr lang="en-US" dirty="0" smtClean="0">
              <a:latin typeface="Centaur" panose="02030504050205020304" pitchFamily="18" charset="0"/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GB" altLang="en-US" dirty="0" smtClean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047874"/>
            <a:ext cx="4114800" cy="673601"/>
          </a:xfrm>
        </p:spPr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0D98-BADF-4AD9-BB9D-E70496789461}" type="datetime1">
              <a:rPr lang="en-US" smtClean="0"/>
              <a:t>10/15/2020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8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1052"/>
            <a:ext cx="10515600" cy="962527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entaur" panose="02030504050205020304" pitchFamily="18" charset="0"/>
              </a:rPr>
              <a:t>Moving on to ACADEMIC WRITING</a:t>
            </a:r>
            <a:endParaRPr lang="en-US" sz="3600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873"/>
            <a:ext cx="10515600" cy="470108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400" b="1" dirty="0" smtClean="0">
                <a:latin typeface="Centaur" panose="02030504050205020304" pitchFamily="18" charset="0"/>
              </a:rPr>
              <a:t>Recall: ACTIVITY ONE – completed during the lecture</a:t>
            </a:r>
          </a:p>
          <a:p>
            <a:pPr marL="0" indent="0" algn="just">
              <a:buNone/>
            </a:pPr>
            <a:endParaRPr lang="en-US" sz="3400" b="1" dirty="0" smtClean="0">
              <a:latin typeface="Centaur" panose="02030504050205020304" pitchFamily="18" charset="0"/>
            </a:endParaRPr>
          </a:p>
          <a:p>
            <a:pPr marL="0" indent="0" algn="just">
              <a:buNone/>
            </a:pPr>
            <a:r>
              <a:rPr lang="en-US" sz="3400" b="1" dirty="0" smtClean="0">
                <a:latin typeface="Centaur" panose="02030504050205020304" pitchFamily="18" charset="0"/>
              </a:rPr>
              <a:t>Let’s complete ACTIVITY TWO (AW)</a:t>
            </a:r>
            <a:endParaRPr lang="en-US" sz="3400" b="1" dirty="0">
              <a:latin typeface="Centaur" panose="02030504050205020304" pitchFamily="18" charset="0"/>
            </a:endParaRPr>
          </a:p>
          <a:p>
            <a:pPr marL="457200" lvl="1" indent="0">
              <a:buNone/>
            </a:pPr>
            <a:endParaRPr lang="en-US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24BA2-1761-455B-A720-CB9B1CC8853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7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7191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ACADEMIC WRITING (CONT’D)</a:t>
            </a:r>
            <a:endParaRPr lang="en-US" sz="4000" b="1" dirty="0">
              <a:latin typeface="Centaur" panose="020305040502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A2E1-58D2-449D-BF1D-2F6B0FAFEC7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 dirty="0"/>
          </a:p>
        </p:txBody>
      </p:sp>
      <p:pic>
        <p:nvPicPr>
          <p:cNvPr id="7" name="The Writing Proces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4821" y="1283368"/>
            <a:ext cx="9978190" cy="4893595"/>
          </a:xfrm>
        </p:spPr>
      </p:pic>
    </p:spTree>
    <p:extLst>
      <p:ext uri="{BB962C8B-B14F-4D97-AF65-F5344CB8AC3E}">
        <p14:creationId xmlns:p14="http://schemas.microsoft.com/office/powerpoint/2010/main" val="29085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909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359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Some useful links</a:t>
            </a:r>
            <a:r>
              <a:rPr lang="en-US" b="1" dirty="0" smtClean="0"/>
              <a:t>: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874"/>
            <a:ext cx="10515600" cy="4880475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2800" b="1" u="sng" dirty="0" smtClean="0">
                <a:latin typeface="Centaur" panose="02030504050205020304" pitchFamily="18" charset="0"/>
                <a:hlinkClick r:id="rId3"/>
              </a:rPr>
              <a:t>http</a:t>
            </a:r>
            <a:r>
              <a:rPr lang="en-US" sz="12800" b="1" u="sng" dirty="0">
                <a:latin typeface="Centaur" panose="02030504050205020304" pitchFamily="18" charset="0"/>
                <a:hlinkClick r:id="rId3"/>
              </a:rPr>
              <a:t>://www.uefap.com/writing/feature/objectiv.htm</a:t>
            </a:r>
            <a:endParaRPr lang="en-US" sz="12800" b="1" dirty="0">
              <a:latin typeface="Centaur" panose="02030504050205020304" pitchFamily="18" charset="0"/>
            </a:endParaRPr>
          </a:p>
          <a:p>
            <a:pPr>
              <a:lnSpc>
                <a:spcPct val="120000"/>
              </a:lnSpc>
            </a:pPr>
            <a:endParaRPr lang="en-US" sz="12800" b="1" dirty="0">
              <a:latin typeface="Centaur" panose="020305040502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2800" b="1" u="sng" dirty="0">
                <a:latin typeface="Centaur" panose="02030504050205020304" pitchFamily="18" charset="0"/>
                <a:hlinkClick r:id="rId4"/>
              </a:rPr>
              <a:t>http://www.uefap.com/writing/feature/featfram.htm</a:t>
            </a:r>
            <a:endParaRPr lang="en-US" sz="12800" b="1" dirty="0">
              <a:latin typeface="Centaur" panose="020305040502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2800" b="1" dirty="0">
                <a:latin typeface="Centaur" panose="02030504050205020304" pitchFamily="18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800" b="1" u="sng" dirty="0">
                <a:latin typeface="Centaur" panose="02030504050205020304" pitchFamily="18" charset="0"/>
                <a:hlinkClick r:id="rId5"/>
              </a:rPr>
              <a:t>http://www.monash.edu.au/lls/llonline/writing/science/1.1.xml</a:t>
            </a:r>
            <a:endParaRPr lang="en-US" sz="12800" b="1" dirty="0">
              <a:latin typeface="Centaur" panose="020305040502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2800" b="1" dirty="0">
                <a:latin typeface="Centaur" panose="02030504050205020304" pitchFamily="18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800" b="1" u="sng" dirty="0">
                <a:latin typeface="Centaur" panose="02030504050205020304" pitchFamily="18" charset="0"/>
                <a:hlinkClick r:id="rId6"/>
              </a:rPr>
              <a:t>http://mindmapsunleashed.com/use-your-mind-map-for-writing</a:t>
            </a:r>
            <a:endParaRPr lang="en-US" sz="12800" b="1" dirty="0">
              <a:latin typeface="Centaur" panose="020305040502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2800" b="1" dirty="0">
                <a:latin typeface="Centaur" panose="02030504050205020304" pitchFamily="18" charset="0"/>
              </a:rPr>
              <a:t> 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>
                <a:latin typeface="Centaur" panose="02030504050205020304" pitchFamily="18" charset="0"/>
              </a:rPr>
              <a:t> </a:t>
            </a:r>
          </a:p>
          <a:p>
            <a:pPr>
              <a:lnSpc>
                <a:spcPct val="120000"/>
              </a:lnSpc>
            </a:pPr>
            <a:endParaRPr lang="en-US" sz="44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4400" dirty="0"/>
              <a:t> </a:t>
            </a: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en-US" sz="3200" dirty="0" smtClean="0">
              <a:latin typeface="Centaur" panose="02030504050205020304" pitchFamily="18" charset="0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endParaRPr lang="en-US" altLang="en-US" sz="3200" dirty="0">
              <a:latin typeface="Centaur" panose="02030504050205020304" pitchFamily="18" charset="0"/>
            </a:endParaRPr>
          </a:p>
          <a:p>
            <a:pPr lvl="1">
              <a:lnSpc>
                <a:spcPct val="120000"/>
              </a:lnSpc>
            </a:pPr>
            <a:endParaRPr lang="en-US" altLang="en-US" sz="3200" dirty="0">
              <a:latin typeface="Centaur" panose="020305040502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E8597-E6E6-422E-9809-753D8B7278E8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b="1" dirty="0" smtClean="0">
                <a:latin typeface="Centaur" panose="02030504050205020304" pitchFamily="18" charset="0"/>
              </a:rPr>
              <a:t>More links for you</a:t>
            </a:r>
            <a:endParaRPr lang="en-US" b="1" dirty="0">
              <a:latin typeface="Centaur" panose="020305040502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86378-73CC-40DD-B6CA-F8CA3980F65F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English Communication Skills                                                    Antoinette Vanlangenberg Hettiaratchy / IIT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9621"/>
            <a:ext cx="10515600" cy="4797342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u="sng" dirty="0">
                <a:latin typeface="Centaur" panose="02030504050205020304" pitchFamily="18" charset="0"/>
                <a:hlinkClick r:id="rId3"/>
              </a:rPr>
              <a:t>http://www.academictips.org/acad/atipsforwritingresearchpaper.html</a:t>
            </a:r>
            <a:endParaRPr lang="en-US" dirty="0">
              <a:latin typeface="Centaur" panose="020305040502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Centaur" panose="02030504050205020304" pitchFamily="18" charset="0"/>
              </a:rPr>
              <a:t> </a:t>
            </a:r>
            <a:r>
              <a:rPr lang="en-US" sz="3200" u="sng" dirty="0" smtClean="0">
                <a:latin typeface="Centaur" panose="02030504050205020304" pitchFamily="18" charset="0"/>
                <a:hlinkClick r:id="rId4"/>
              </a:rPr>
              <a:t>http</a:t>
            </a:r>
            <a:r>
              <a:rPr lang="en-US" sz="3200" u="sng" dirty="0">
                <a:latin typeface="Centaur" panose="02030504050205020304" pitchFamily="18" charset="0"/>
                <a:hlinkClick r:id="rId4"/>
              </a:rPr>
              <a:t>://writing.wisc.edu/Handbook/PlanResearchPaper.html</a:t>
            </a:r>
            <a:endParaRPr lang="en-US" sz="3200" dirty="0">
              <a:latin typeface="Centaur" panose="020305040502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200" dirty="0">
                <a:latin typeface="Centaur" panose="02030504050205020304" pitchFamily="18" charset="0"/>
              </a:rPr>
              <a:t> </a:t>
            </a:r>
            <a:r>
              <a:rPr lang="en-US" sz="3200" u="sng" dirty="0" smtClean="0">
                <a:latin typeface="Centaur" panose="02030504050205020304" pitchFamily="18" charset="0"/>
                <a:hlinkClick r:id="rId5"/>
              </a:rPr>
              <a:t>https</a:t>
            </a:r>
            <a:r>
              <a:rPr lang="en-US" sz="3200" u="sng" dirty="0">
                <a:latin typeface="Centaur" panose="02030504050205020304" pitchFamily="18" charset="0"/>
                <a:hlinkClick r:id="rId5"/>
              </a:rPr>
              <a:t>://www.youtube.com/watch?v=Y7Qvm72Q0-0</a:t>
            </a:r>
            <a:endParaRPr lang="en-US" sz="3200" u="sng" dirty="0">
              <a:latin typeface="Centaur" panose="020305040502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200" dirty="0" smtClean="0">
                <a:latin typeface="Centaur" panose="02030504050205020304" pitchFamily="18" charset="0"/>
                <a:hlinkClick r:id="rId6"/>
              </a:rPr>
              <a:t>https</a:t>
            </a:r>
            <a:r>
              <a:rPr lang="en-US" sz="3200" dirty="0">
                <a:latin typeface="Centaur" panose="02030504050205020304" pitchFamily="18" charset="0"/>
                <a:hlinkClick r:id="rId6"/>
              </a:rPr>
              <a:t>://www.usingenglish.com/</a:t>
            </a:r>
            <a:endParaRPr lang="en-US" sz="3200" dirty="0">
              <a:latin typeface="Centaur" panose="02030504050205020304" pitchFamily="18" charset="0"/>
            </a:endParaRP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837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1894</TotalTime>
  <Words>137</Words>
  <Application>Microsoft Office PowerPoint</Application>
  <PresentationFormat>Widescreen</PresentationFormat>
  <Paragraphs>51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Centaur</vt:lpstr>
      <vt:lpstr>Office Theme</vt:lpstr>
      <vt:lpstr> ENGLISH COMMUNICATION SKILLS</vt:lpstr>
      <vt:lpstr>Grammar review - Articles</vt:lpstr>
      <vt:lpstr>Moving on to ACADEMIC WRITING</vt:lpstr>
      <vt:lpstr>ACADEMIC WRITING (CONT’D)</vt:lpstr>
      <vt:lpstr>Some useful links: </vt:lpstr>
      <vt:lpstr>More links for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4MMCS003W Web design and development</dc:title>
  <dc:creator>Windows User</dc:creator>
  <cp:lastModifiedBy>Windows User</cp:lastModifiedBy>
  <cp:revision>192</cp:revision>
  <dcterms:created xsi:type="dcterms:W3CDTF">2020-07-03T16:25:08Z</dcterms:created>
  <dcterms:modified xsi:type="dcterms:W3CDTF">2020-10-15T16:56:47Z</dcterms:modified>
</cp:coreProperties>
</file>